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2" r:id="rId5"/>
    <p:sldId id="263" r:id="rId6"/>
    <p:sldId id="264" r:id="rId7"/>
    <p:sldId id="259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7FF"/>
    <a:srgbClr val="FF5E54"/>
    <a:srgbClr val="DFE8EF"/>
    <a:srgbClr val="485766"/>
    <a:srgbClr val="6B84A5"/>
    <a:srgbClr val="E9768C"/>
    <a:srgbClr val="E90B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2"/>
    <p:restoredTop sz="94629"/>
  </p:normalViewPr>
  <p:slideViewPr>
    <p:cSldViewPr snapToGrid="0" snapToObjects="1">
      <p:cViewPr>
        <p:scale>
          <a:sx n="83" d="100"/>
          <a:sy n="83" d="100"/>
        </p:scale>
        <p:origin x="304" y="1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456CF3-4000-CD4C-BD62-C6D3C2082477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E6A8EE-696D-AC41-A5EA-3354F7EC0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38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E6A8EE-696D-AC41-A5EA-3354F7EC0F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25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98DE2-C49A-7D4E-BA3E-F2A9B5FC23E5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C174-F145-4D4C-9B22-737D0F59F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032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98DE2-C49A-7D4E-BA3E-F2A9B5FC23E5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C174-F145-4D4C-9B22-737D0F59F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003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98DE2-C49A-7D4E-BA3E-F2A9B5FC23E5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C174-F145-4D4C-9B22-737D0F59F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945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98DE2-C49A-7D4E-BA3E-F2A9B5FC23E5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C174-F145-4D4C-9B22-737D0F59F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02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98DE2-C49A-7D4E-BA3E-F2A9B5FC23E5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C174-F145-4D4C-9B22-737D0F59F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834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98DE2-C49A-7D4E-BA3E-F2A9B5FC23E5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C174-F145-4D4C-9B22-737D0F59F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391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98DE2-C49A-7D4E-BA3E-F2A9B5FC23E5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C174-F145-4D4C-9B22-737D0F59F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546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98DE2-C49A-7D4E-BA3E-F2A9B5FC23E5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C174-F145-4D4C-9B22-737D0F59F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682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98DE2-C49A-7D4E-BA3E-F2A9B5FC23E5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C174-F145-4D4C-9B22-737D0F59F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44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98DE2-C49A-7D4E-BA3E-F2A9B5FC23E5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C174-F145-4D4C-9B22-737D0F59F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255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98DE2-C49A-7D4E-BA3E-F2A9B5FC23E5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0C174-F145-4D4C-9B22-737D0F59F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74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798DE2-C49A-7D4E-BA3E-F2A9B5FC23E5}" type="datetimeFigureOut">
              <a:rPr lang="en-US" smtClean="0"/>
              <a:t>11/17/17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40C174-F145-4D4C-9B22-737D0F59F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858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5.png"/><Relationship Id="rId5" Type="http://schemas.microsoft.com/office/2007/relationships/hdphoto" Target="../media/hdphoto2.wdp"/><Relationship Id="rId6" Type="http://schemas.openxmlformats.org/officeDocument/2006/relationships/image" Target="../media/image6.tiff"/><Relationship Id="rId7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8.png"/><Relationship Id="rId5" Type="http://schemas.microsoft.com/office/2007/relationships/hdphoto" Target="../media/hdphoto2.wdp"/><Relationship Id="rId6" Type="http://schemas.openxmlformats.org/officeDocument/2006/relationships/image" Target="../media/image9.png"/><Relationship Id="rId7" Type="http://schemas.microsoft.com/office/2007/relationships/hdphoto" Target="../media/hdphoto3.wdp"/><Relationship Id="rId8" Type="http://schemas.openxmlformats.org/officeDocument/2006/relationships/image" Target="../media/image10.png"/><Relationship Id="rId9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8.png"/><Relationship Id="rId5" Type="http://schemas.microsoft.com/office/2007/relationships/hdphoto" Target="../media/hdphoto2.wdp"/><Relationship Id="rId6" Type="http://schemas.openxmlformats.org/officeDocument/2006/relationships/image" Target="../media/image9.png"/><Relationship Id="rId7" Type="http://schemas.microsoft.com/office/2007/relationships/hdphoto" Target="../media/hdphoto3.wdp"/><Relationship Id="rId8" Type="http://schemas.openxmlformats.org/officeDocument/2006/relationships/image" Target="../media/image10.png"/><Relationship Id="rId9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8.png"/><Relationship Id="rId5" Type="http://schemas.microsoft.com/office/2007/relationships/hdphoto" Target="../media/hdphoto2.wdp"/><Relationship Id="rId6" Type="http://schemas.openxmlformats.org/officeDocument/2006/relationships/image" Target="../media/image9.png"/><Relationship Id="rId7" Type="http://schemas.microsoft.com/office/2007/relationships/hdphoto" Target="../media/hdphoto3.wdp"/><Relationship Id="rId8" Type="http://schemas.openxmlformats.org/officeDocument/2006/relationships/image" Target="../media/image10.png"/><Relationship Id="rId9" Type="http://schemas.microsoft.com/office/2007/relationships/hdphoto" Target="../media/hdphoto4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microsoft.com/office/2007/relationships/hdphoto" Target="../media/hdphoto2.wdp"/><Relationship Id="rId5" Type="http://schemas.openxmlformats.org/officeDocument/2006/relationships/image" Target="../media/image10.png"/><Relationship Id="rId6" Type="http://schemas.microsoft.com/office/2007/relationships/hdphoto" Target="../media/hdphoto4.wdp"/><Relationship Id="rId7" Type="http://schemas.openxmlformats.org/officeDocument/2006/relationships/image" Target="../media/image13.png"/><Relationship Id="rId8" Type="http://schemas.microsoft.com/office/2007/relationships/hdphoto" Target="../media/hdphoto5.wdp"/><Relationship Id="rId9" Type="http://schemas.openxmlformats.org/officeDocument/2006/relationships/image" Target="../media/image9.png"/><Relationship Id="rId10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microsoft.com/office/2007/relationships/hdphoto" Target="../media/hdphoto4.wdp"/><Relationship Id="rId5" Type="http://schemas.openxmlformats.org/officeDocument/2006/relationships/image" Target="../media/image13.png"/><Relationship Id="rId6" Type="http://schemas.microsoft.com/office/2007/relationships/hdphoto" Target="../media/hdphoto5.wdp"/><Relationship Id="rId7" Type="http://schemas.openxmlformats.org/officeDocument/2006/relationships/image" Target="../media/image12.png"/><Relationship Id="rId8" Type="http://schemas.microsoft.com/office/2007/relationships/hdphoto" Target="../media/hdphoto2.wdp"/><Relationship Id="rId9" Type="http://schemas.openxmlformats.org/officeDocument/2006/relationships/image" Target="../media/image9.png"/><Relationship Id="rId10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50250" r="50189"/>
          <a:stretch/>
        </p:blipFill>
        <p:spPr>
          <a:xfrm>
            <a:off x="-910358" y="-9283"/>
            <a:ext cx="4185021" cy="341189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286608" y="1997147"/>
            <a:ext cx="1327780" cy="60274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CDKN2A</a:t>
            </a:r>
          </a:p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(ARF)</a:t>
            </a:r>
            <a:endParaRPr lang="en-US" sz="14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7260215" y="3191117"/>
            <a:ext cx="1380564" cy="606994"/>
          </a:xfrm>
          <a:prstGeom prst="ellipse">
            <a:avLst/>
          </a:prstGeom>
          <a:solidFill>
            <a:srgbClr val="E90B1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MDM2</a:t>
            </a:r>
            <a:endParaRPr lang="en-US" sz="14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7249187" y="4389335"/>
            <a:ext cx="1380564" cy="606994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TP53</a:t>
            </a:r>
            <a:endParaRPr lang="en-US" sz="14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9094779" y="3466813"/>
            <a:ext cx="1380564" cy="606994"/>
          </a:xfrm>
          <a:prstGeom prst="ellipse">
            <a:avLst/>
          </a:prstGeom>
          <a:solidFill>
            <a:srgbClr val="E9768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MDM4</a:t>
            </a:r>
            <a:endParaRPr lang="en-US" sz="14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702732" y="951904"/>
            <a:ext cx="2495533" cy="474545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E90B13">
                <a:alpha val="87451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Activated Oncogenes</a:t>
            </a:r>
            <a:endParaRPr lang="en-US" sz="14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940856" y="5165358"/>
            <a:ext cx="1418493" cy="40452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E90B13">
                <a:alpha val="87451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Apoptosis</a:t>
            </a:r>
            <a:endParaRPr lang="en-US" sz="14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flipH="1">
            <a:off x="8524349" y="2023622"/>
            <a:ext cx="2310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Homozygous deletion</a:t>
            </a:r>
            <a:r>
              <a:rPr lang="en-US" sz="1400" b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, mutation in 49%</a:t>
            </a:r>
            <a:endParaRPr lang="en-US" sz="1400" b="1" dirty="0" smtClean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flipH="1">
            <a:off x="5113714" y="3340725"/>
            <a:ext cx="2310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Amplification in 14%</a:t>
            </a:r>
            <a:endParaRPr lang="en-US" sz="1400" b="1" dirty="0" smtClean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flipH="1">
            <a:off x="9517965" y="4070856"/>
            <a:ext cx="2310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Amplification in 7%</a:t>
            </a:r>
          </a:p>
        </p:txBody>
      </p:sp>
      <p:sp>
        <p:nvSpPr>
          <p:cNvPr id="14" name="TextBox 13"/>
          <p:cNvSpPr txBox="1"/>
          <p:nvPr/>
        </p:nvSpPr>
        <p:spPr>
          <a:xfrm flipH="1">
            <a:off x="6795187" y="5026045"/>
            <a:ext cx="2310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Mutation, homozygous deletion in 35%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05639" y="1106497"/>
            <a:ext cx="1406771" cy="1439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P53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Signaling altered in 87%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7950499" y="1522188"/>
            <a:ext cx="0" cy="388674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Bent-Up Arrow 16"/>
          <p:cNvSpPr/>
          <p:nvPr/>
        </p:nvSpPr>
        <p:spPr>
          <a:xfrm rot="10800000">
            <a:off x="5228835" y="4686019"/>
            <a:ext cx="1840525" cy="310310"/>
          </a:xfrm>
          <a:prstGeom prst="bentUpArrow">
            <a:avLst>
              <a:gd name="adj1" fmla="val 9432"/>
              <a:gd name="adj2" fmla="val 18773"/>
              <a:gd name="adj3" fmla="val 3434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Bent-Up Arrow 17"/>
          <p:cNvSpPr/>
          <p:nvPr/>
        </p:nvSpPr>
        <p:spPr>
          <a:xfrm rot="10800000" flipH="1">
            <a:off x="8809578" y="4717971"/>
            <a:ext cx="1840525" cy="310310"/>
          </a:xfrm>
          <a:prstGeom prst="bentUpArrow">
            <a:avLst>
              <a:gd name="adj1" fmla="val 9432"/>
              <a:gd name="adj2" fmla="val 18773"/>
              <a:gd name="adj3" fmla="val 3434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7730584" y="2710648"/>
            <a:ext cx="439827" cy="373658"/>
            <a:chOff x="5949250" y="2759965"/>
            <a:chExt cx="548640" cy="410308"/>
          </a:xfrm>
          <a:solidFill>
            <a:schemeClr val="bg1"/>
          </a:solidFill>
        </p:grpSpPr>
        <p:cxnSp>
          <p:nvCxnSpPr>
            <p:cNvPr id="20" name="Straight Connector 19"/>
            <p:cNvCxnSpPr/>
            <p:nvPr/>
          </p:nvCxnSpPr>
          <p:spPr>
            <a:xfrm>
              <a:off x="6223570" y="2759965"/>
              <a:ext cx="0" cy="410308"/>
            </a:xfrm>
            <a:prstGeom prst="line">
              <a:avLst/>
            </a:prstGeom>
            <a:grpFill/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5949250" y="3170273"/>
              <a:ext cx="548640" cy="0"/>
            </a:xfrm>
            <a:prstGeom prst="line">
              <a:avLst/>
            </a:prstGeom>
            <a:grpFill/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 rot="2698753">
            <a:off x="8668643" y="3938095"/>
            <a:ext cx="426064" cy="630370"/>
            <a:chOff x="7278445" y="4316729"/>
            <a:chExt cx="548640" cy="410308"/>
          </a:xfrm>
          <a:solidFill>
            <a:schemeClr val="bg1"/>
          </a:solidFill>
        </p:grpSpPr>
        <p:cxnSp>
          <p:nvCxnSpPr>
            <p:cNvPr id="23" name="Straight Connector 22"/>
            <p:cNvCxnSpPr/>
            <p:nvPr/>
          </p:nvCxnSpPr>
          <p:spPr>
            <a:xfrm>
              <a:off x="7552765" y="4316729"/>
              <a:ext cx="0" cy="410308"/>
            </a:xfrm>
            <a:prstGeom prst="line">
              <a:avLst/>
            </a:prstGeom>
            <a:grpFill/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7278445" y="4727037"/>
              <a:ext cx="548640" cy="0"/>
            </a:xfrm>
            <a:prstGeom prst="line">
              <a:avLst/>
            </a:prstGeom>
            <a:grpFill/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7730584" y="3911554"/>
            <a:ext cx="439827" cy="373658"/>
            <a:chOff x="5949250" y="2759965"/>
            <a:chExt cx="548640" cy="410308"/>
          </a:xfrm>
          <a:solidFill>
            <a:schemeClr val="bg1"/>
          </a:solidFill>
        </p:grpSpPr>
        <p:cxnSp>
          <p:nvCxnSpPr>
            <p:cNvPr id="26" name="Straight Connector 25"/>
            <p:cNvCxnSpPr/>
            <p:nvPr/>
          </p:nvCxnSpPr>
          <p:spPr>
            <a:xfrm>
              <a:off x="6223570" y="2759965"/>
              <a:ext cx="0" cy="410308"/>
            </a:xfrm>
            <a:prstGeom prst="line">
              <a:avLst/>
            </a:prstGeom>
            <a:grpFill/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5949250" y="3170273"/>
              <a:ext cx="548640" cy="0"/>
            </a:xfrm>
            <a:prstGeom prst="line">
              <a:avLst/>
            </a:prstGeom>
            <a:grpFill/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ounded Rectangle 27"/>
          <p:cNvSpPr/>
          <p:nvPr/>
        </p:nvSpPr>
        <p:spPr>
          <a:xfrm>
            <a:off x="4541644" y="5144742"/>
            <a:ext cx="1418493" cy="40452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E90B13">
                <a:alpha val="87451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Senescence</a:t>
            </a:r>
            <a:endParaRPr lang="en-US" sz="14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4400975" y="1604087"/>
            <a:ext cx="4571133" cy="4163460"/>
            <a:chOff x="2581276" y="1392406"/>
            <a:chExt cx="4881557" cy="4952975"/>
          </a:xfrm>
        </p:grpSpPr>
        <p:sp>
          <p:nvSpPr>
            <p:cNvPr id="54" name="Oval 53"/>
            <p:cNvSpPr/>
            <p:nvPr/>
          </p:nvSpPr>
          <p:spPr>
            <a:xfrm>
              <a:off x="4363466" y="2478821"/>
              <a:ext cx="1327780" cy="602746"/>
            </a:xfrm>
            <a:prstGeom prst="ellipse">
              <a:avLst/>
            </a:prstGeom>
            <a:solidFill>
              <a:srgbClr val="6B84A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rgbClr val="F8F7FF"/>
                  </a:solidFill>
                  <a:effectLst/>
                  <a:latin typeface="Arial" charset="0"/>
                  <a:ea typeface="Arial" charset="0"/>
                  <a:cs typeface="Arial" charset="0"/>
                </a:rPr>
                <a:t>CDKN2A</a:t>
              </a:r>
            </a:p>
            <a:p>
              <a:pPr algn="ctr"/>
              <a:r>
                <a:rPr lang="en-US" sz="1200" b="1" dirty="0" smtClean="0">
                  <a:solidFill>
                    <a:srgbClr val="F8F7FF"/>
                  </a:solidFill>
                  <a:effectLst/>
                  <a:latin typeface="Arial" charset="0"/>
                  <a:ea typeface="Arial" charset="0"/>
                  <a:cs typeface="Arial" charset="0"/>
                </a:rPr>
                <a:t>(ARF)</a:t>
              </a:r>
              <a:endParaRPr lang="en-US" sz="1200" b="1" dirty="0">
                <a:solidFill>
                  <a:srgbClr val="F8F7FF"/>
                </a:solidFill>
                <a:effectLst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4337073" y="3733651"/>
              <a:ext cx="1380564" cy="606994"/>
            </a:xfrm>
            <a:prstGeom prst="ellipse">
              <a:avLst/>
            </a:prstGeom>
            <a:solidFill>
              <a:srgbClr val="FF5E5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rgbClr val="F8F7FF"/>
                  </a:solidFill>
                  <a:effectLst/>
                  <a:latin typeface="Arial" charset="0"/>
                  <a:ea typeface="Arial" charset="0"/>
                  <a:cs typeface="Arial" charset="0"/>
                </a:rPr>
                <a:t>MDM2</a:t>
              </a:r>
              <a:endParaRPr lang="en-US" sz="1200" b="1" dirty="0">
                <a:solidFill>
                  <a:srgbClr val="F8F7FF"/>
                </a:solidFill>
                <a:effectLst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4312998" y="4948267"/>
              <a:ext cx="1380564" cy="606994"/>
            </a:xfrm>
            <a:prstGeom prst="ellipse">
              <a:avLst/>
            </a:prstGeom>
            <a:solidFill>
              <a:srgbClr val="6B84A5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rgbClr val="F8F7FF"/>
                  </a:solidFill>
                  <a:effectLst/>
                  <a:latin typeface="Arial" charset="0"/>
                  <a:ea typeface="Arial" charset="0"/>
                  <a:cs typeface="Arial" charset="0"/>
                </a:rPr>
                <a:t>TP53</a:t>
              </a:r>
              <a:endParaRPr lang="en-US" sz="1200" b="1" dirty="0">
                <a:solidFill>
                  <a:srgbClr val="F8F7FF"/>
                </a:solidFill>
                <a:effectLst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5937551" y="3942470"/>
              <a:ext cx="1380564" cy="606994"/>
            </a:xfrm>
            <a:prstGeom prst="ellipse">
              <a:avLst/>
            </a:prstGeom>
            <a:solidFill>
              <a:srgbClr val="E9768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rgbClr val="F8F7FF"/>
                  </a:solidFill>
                  <a:effectLst/>
                  <a:latin typeface="Arial" charset="0"/>
                  <a:ea typeface="Arial" charset="0"/>
                  <a:cs typeface="Arial" charset="0"/>
                </a:rPr>
                <a:t>MDM4</a:t>
              </a:r>
              <a:endParaRPr lang="en-US" sz="1200" b="1" dirty="0">
                <a:solidFill>
                  <a:srgbClr val="F8F7FF"/>
                </a:solidFill>
                <a:effectLst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3779590" y="1392406"/>
              <a:ext cx="2495533" cy="474545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rgbClr val="FF5E54">
                  <a:alpha val="8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  <a:effectLst/>
                  <a:latin typeface="Arial" charset="0"/>
                  <a:ea typeface="Arial" charset="0"/>
                  <a:cs typeface="Arial" charset="0"/>
                </a:rPr>
                <a:t>Activated Oncogenes</a:t>
              </a:r>
              <a:endParaRPr lang="en-US" sz="1200" b="1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59" name="Rounded Rectangle 58"/>
            <p:cNvSpPr/>
            <p:nvPr/>
          </p:nvSpPr>
          <p:spPr>
            <a:xfrm>
              <a:off x="6044340" y="5692127"/>
              <a:ext cx="1418493" cy="404523"/>
            </a:xfrm>
            <a:prstGeom prst="roundRect">
              <a:avLst/>
            </a:prstGeom>
            <a:solidFill>
              <a:srgbClr val="F8F7FF"/>
            </a:solidFill>
            <a:ln w="25400">
              <a:solidFill>
                <a:srgbClr val="FF5E54">
                  <a:alpha val="8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  <a:effectLst/>
                  <a:latin typeface="Arial" charset="0"/>
                  <a:ea typeface="Arial" charset="0"/>
                  <a:cs typeface="Arial" charset="0"/>
                </a:rPr>
                <a:t>Apoptosis</a:t>
              </a:r>
              <a:endParaRPr lang="en-US" sz="1200" b="1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 flipH="1">
              <a:off x="5631088" y="2445609"/>
              <a:ext cx="1652271" cy="76889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F8F7FF"/>
                  </a:solidFill>
                  <a:effectLst/>
                  <a:latin typeface="Arial" charset="0"/>
                  <a:ea typeface="Arial" charset="0"/>
                  <a:cs typeface="Arial" charset="0"/>
                </a:rPr>
                <a:t>Homozygous deletion, mutation in 49%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 flipH="1">
              <a:off x="3117862" y="3791434"/>
              <a:ext cx="1240231" cy="5492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smtClean="0">
                  <a:solidFill>
                    <a:srgbClr val="F8F7FF"/>
                  </a:solidFill>
                  <a:effectLst/>
                  <a:latin typeface="Arial" charset="0"/>
                  <a:ea typeface="Arial" charset="0"/>
                  <a:cs typeface="Arial" charset="0"/>
                </a:rPr>
                <a:t>Amplification in 14%</a:t>
              </a:r>
              <a:endParaRPr lang="en-US" sz="1200" b="1" dirty="0" smtClean="0">
                <a:solidFill>
                  <a:srgbClr val="F8F7FF"/>
                </a:solidFill>
                <a:effectLst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 flipH="1">
              <a:off x="6203817" y="4569675"/>
              <a:ext cx="1259015" cy="5492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F8F7FF"/>
                  </a:solidFill>
                  <a:effectLst/>
                  <a:latin typeface="Arial" charset="0"/>
                  <a:ea typeface="Arial" charset="0"/>
                  <a:cs typeface="Arial" charset="0"/>
                </a:rPr>
                <a:t>Amplification in 7%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 flipH="1">
              <a:off x="4059778" y="5576486"/>
              <a:ext cx="1935151" cy="768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 smtClean="0">
                  <a:solidFill>
                    <a:srgbClr val="F8F7FF"/>
                  </a:solidFill>
                  <a:effectLst/>
                  <a:latin typeface="Arial" charset="0"/>
                  <a:ea typeface="Arial" charset="0"/>
                  <a:cs typeface="Arial" charset="0"/>
                </a:rPr>
                <a:t>Mutation, homozygous deletion in 35%</a:t>
              </a: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>
              <a:off x="5027356" y="2019126"/>
              <a:ext cx="0" cy="388674"/>
            </a:xfrm>
            <a:prstGeom prst="straightConnector1">
              <a:avLst/>
            </a:prstGeom>
            <a:ln w="50800">
              <a:solidFill>
                <a:srgbClr val="F8F7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Bent-Up Arrow 64"/>
            <p:cNvSpPr/>
            <p:nvPr/>
          </p:nvSpPr>
          <p:spPr>
            <a:xfrm rot="10800000">
              <a:off x="3461005" y="5276903"/>
              <a:ext cx="731302" cy="278358"/>
            </a:xfrm>
            <a:prstGeom prst="bentUpArrow">
              <a:avLst>
                <a:gd name="adj1" fmla="val 9432"/>
                <a:gd name="adj2" fmla="val 18773"/>
                <a:gd name="adj3" fmla="val 34342"/>
              </a:avLst>
            </a:prstGeom>
            <a:solidFill>
              <a:srgbClr val="F8F7FF"/>
            </a:solidFill>
            <a:ln>
              <a:solidFill>
                <a:srgbClr val="F8F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endParaRPr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4807442" y="3225890"/>
              <a:ext cx="439827" cy="373658"/>
              <a:chOff x="5949250" y="2759965"/>
              <a:chExt cx="548640" cy="410308"/>
            </a:xfrm>
            <a:solidFill>
              <a:srgbClr val="F8F7FF"/>
            </a:solidFill>
          </p:grpSpPr>
          <p:cxnSp>
            <p:nvCxnSpPr>
              <p:cNvPr id="75" name="Straight Connector 74"/>
              <p:cNvCxnSpPr/>
              <p:nvPr/>
            </p:nvCxnSpPr>
            <p:spPr>
              <a:xfrm>
                <a:off x="6223570" y="2759965"/>
                <a:ext cx="0" cy="410308"/>
              </a:xfrm>
              <a:prstGeom prst="line">
                <a:avLst/>
              </a:prstGeom>
              <a:grpFill/>
              <a:ln w="50800">
                <a:solidFill>
                  <a:srgbClr val="F8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5949250" y="3170273"/>
                <a:ext cx="548640" cy="0"/>
              </a:xfrm>
              <a:prstGeom prst="line">
                <a:avLst/>
              </a:prstGeom>
              <a:grpFill/>
              <a:ln w="50800">
                <a:solidFill>
                  <a:srgbClr val="F8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/>
            <p:cNvGrpSpPr/>
            <p:nvPr/>
          </p:nvGrpSpPr>
          <p:grpSpPr>
            <a:xfrm rot="2030749">
              <a:off x="5595326" y="4404233"/>
              <a:ext cx="426064" cy="630370"/>
              <a:chOff x="7278445" y="4316729"/>
              <a:chExt cx="548640" cy="410308"/>
            </a:xfrm>
            <a:solidFill>
              <a:schemeClr val="bg1"/>
            </a:solidFill>
          </p:grpSpPr>
          <p:cxnSp>
            <p:nvCxnSpPr>
              <p:cNvPr id="73" name="Straight Connector 72"/>
              <p:cNvCxnSpPr/>
              <p:nvPr/>
            </p:nvCxnSpPr>
            <p:spPr>
              <a:xfrm>
                <a:off x="7552765" y="4316729"/>
                <a:ext cx="0" cy="410308"/>
              </a:xfrm>
              <a:prstGeom prst="line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7278445" y="4727037"/>
                <a:ext cx="548640" cy="0"/>
              </a:xfrm>
              <a:prstGeom prst="line">
                <a:avLst/>
              </a:prstGeom>
              <a:grpFill/>
              <a:ln w="508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/>
            <p:cNvGrpSpPr/>
            <p:nvPr/>
          </p:nvGrpSpPr>
          <p:grpSpPr>
            <a:xfrm>
              <a:off x="4807441" y="4457627"/>
              <a:ext cx="439827" cy="373658"/>
              <a:chOff x="5949250" y="2759965"/>
              <a:chExt cx="548640" cy="410308"/>
            </a:xfrm>
            <a:solidFill>
              <a:srgbClr val="F8F7FF"/>
            </a:solidFill>
          </p:grpSpPr>
          <p:cxnSp>
            <p:nvCxnSpPr>
              <p:cNvPr id="71" name="Straight Connector 70"/>
              <p:cNvCxnSpPr/>
              <p:nvPr/>
            </p:nvCxnSpPr>
            <p:spPr>
              <a:xfrm>
                <a:off x="6223570" y="2759965"/>
                <a:ext cx="0" cy="410308"/>
              </a:xfrm>
              <a:prstGeom prst="line">
                <a:avLst/>
              </a:prstGeom>
              <a:grpFill/>
              <a:ln w="50800">
                <a:solidFill>
                  <a:srgbClr val="F8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5949250" y="3170273"/>
                <a:ext cx="548640" cy="0"/>
              </a:xfrm>
              <a:prstGeom prst="line">
                <a:avLst/>
              </a:prstGeom>
              <a:grpFill/>
              <a:ln w="50800">
                <a:solidFill>
                  <a:srgbClr val="F8F7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9" name="Rounded Rectangle 68"/>
            <p:cNvSpPr/>
            <p:nvPr/>
          </p:nvSpPr>
          <p:spPr>
            <a:xfrm>
              <a:off x="2581276" y="5692126"/>
              <a:ext cx="1418493" cy="404523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rgbClr val="FF5E54">
                  <a:alpha val="87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 smtClean="0">
                  <a:solidFill>
                    <a:schemeClr val="tx1"/>
                  </a:solidFill>
                  <a:effectLst/>
                  <a:latin typeface="Arial" charset="0"/>
                  <a:ea typeface="Arial" charset="0"/>
                  <a:cs typeface="Arial" charset="0"/>
                </a:rPr>
                <a:t>Senescence</a:t>
              </a:r>
              <a:endParaRPr lang="en-US" sz="1200" b="1" dirty="0">
                <a:solidFill>
                  <a:schemeClr val="tx1"/>
                </a:solidFill>
                <a:effectLst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0" name="Bent-Up Arrow 69"/>
            <p:cNvSpPr/>
            <p:nvPr/>
          </p:nvSpPr>
          <p:spPr>
            <a:xfrm rot="10800000" flipH="1">
              <a:off x="5791169" y="5276903"/>
              <a:ext cx="731302" cy="278358"/>
            </a:xfrm>
            <a:prstGeom prst="bentUpArrow">
              <a:avLst>
                <a:gd name="adj1" fmla="val 9432"/>
                <a:gd name="adj2" fmla="val 18773"/>
                <a:gd name="adj3" fmla="val 34342"/>
              </a:avLst>
            </a:prstGeom>
            <a:solidFill>
              <a:srgbClr val="F8F7FF"/>
            </a:solidFill>
            <a:ln>
              <a:solidFill>
                <a:srgbClr val="F8F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>
                <a:solidFill>
                  <a:schemeClr val="bg1"/>
                </a:solidFill>
                <a:effectLst/>
                <a:latin typeface="Arial" charset="0"/>
                <a:ea typeface="Arial" charset="0"/>
                <a:cs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2036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5559679" y="1680623"/>
            <a:ext cx="1327780" cy="60274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CDKN2A</a:t>
            </a:r>
          </a:p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(ARF)</a:t>
            </a:r>
            <a:endParaRPr lang="en-US" sz="14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5533286" y="2874593"/>
            <a:ext cx="1380564" cy="606994"/>
          </a:xfrm>
          <a:prstGeom prst="ellipse">
            <a:avLst/>
          </a:prstGeom>
          <a:solidFill>
            <a:srgbClr val="E90B1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MDM2</a:t>
            </a:r>
            <a:endParaRPr lang="en-US" sz="14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5522258" y="4072811"/>
            <a:ext cx="1380564" cy="606994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TP53</a:t>
            </a:r>
            <a:endParaRPr lang="en-US" sz="14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367850" y="3150289"/>
            <a:ext cx="1380564" cy="606994"/>
          </a:xfrm>
          <a:prstGeom prst="ellipse">
            <a:avLst/>
          </a:prstGeom>
          <a:solidFill>
            <a:srgbClr val="E9768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MDM4</a:t>
            </a:r>
            <a:endParaRPr lang="en-US" sz="14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975803" y="635380"/>
            <a:ext cx="2495533" cy="474545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E90B13">
                <a:alpha val="87451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Activated Oncogenes</a:t>
            </a:r>
            <a:endParaRPr lang="en-US" sz="14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213927" y="4848834"/>
            <a:ext cx="1418493" cy="40452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E90B13">
                <a:alpha val="87451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Apoptosis</a:t>
            </a:r>
            <a:endParaRPr lang="en-US" sz="14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flipH="1">
            <a:off x="6797420" y="1707098"/>
            <a:ext cx="2310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Homozygous deletion</a:t>
            </a:r>
            <a:r>
              <a:rPr lang="en-US" sz="1400" b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, mutation in 49%</a:t>
            </a:r>
            <a:endParaRPr lang="en-US" sz="1400" b="1" dirty="0" smtClean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flipH="1">
            <a:off x="3386785" y="3024201"/>
            <a:ext cx="2310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Amplification in 14%</a:t>
            </a:r>
            <a:endParaRPr lang="en-US" sz="1400" b="1" dirty="0" smtClean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 flipH="1">
            <a:off x="7791036" y="3754332"/>
            <a:ext cx="23106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Amplification in 7%</a:t>
            </a:r>
          </a:p>
        </p:txBody>
      </p:sp>
      <p:sp>
        <p:nvSpPr>
          <p:cNvPr id="18" name="TextBox 17"/>
          <p:cNvSpPr txBox="1"/>
          <p:nvPr/>
        </p:nvSpPr>
        <p:spPr>
          <a:xfrm flipH="1">
            <a:off x="5068258" y="4709521"/>
            <a:ext cx="2310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Mutation, homozygous deletion in 35%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478710" y="789973"/>
            <a:ext cx="1406771" cy="1439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P53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Signaling altered in 87%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6223570" y="1205664"/>
            <a:ext cx="0" cy="388674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Bent-Up Arrow 21"/>
          <p:cNvSpPr/>
          <p:nvPr/>
        </p:nvSpPr>
        <p:spPr>
          <a:xfrm rot="10800000">
            <a:off x="3501906" y="4369495"/>
            <a:ext cx="1840525" cy="310310"/>
          </a:xfrm>
          <a:prstGeom prst="bentUpArrow">
            <a:avLst>
              <a:gd name="adj1" fmla="val 9432"/>
              <a:gd name="adj2" fmla="val 18773"/>
              <a:gd name="adj3" fmla="val 3434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" name="Bent-Up Arrow 22"/>
          <p:cNvSpPr/>
          <p:nvPr/>
        </p:nvSpPr>
        <p:spPr>
          <a:xfrm rot="10800000" flipH="1">
            <a:off x="7082649" y="4401447"/>
            <a:ext cx="1840525" cy="310310"/>
          </a:xfrm>
          <a:prstGeom prst="bentUpArrow">
            <a:avLst>
              <a:gd name="adj1" fmla="val 9432"/>
              <a:gd name="adj2" fmla="val 18773"/>
              <a:gd name="adj3" fmla="val 3434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6003655" y="2394124"/>
            <a:ext cx="439827" cy="373658"/>
            <a:chOff x="5949250" y="2759965"/>
            <a:chExt cx="548640" cy="410308"/>
          </a:xfrm>
          <a:solidFill>
            <a:schemeClr val="bg1"/>
          </a:solidFill>
        </p:grpSpPr>
        <p:cxnSp>
          <p:nvCxnSpPr>
            <p:cNvPr id="26" name="Straight Connector 25"/>
            <p:cNvCxnSpPr/>
            <p:nvPr/>
          </p:nvCxnSpPr>
          <p:spPr>
            <a:xfrm>
              <a:off x="6223570" y="2759965"/>
              <a:ext cx="0" cy="410308"/>
            </a:xfrm>
            <a:prstGeom prst="line">
              <a:avLst/>
            </a:prstGeom>
            <a:grpFill/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5949250" y="3170273"/>
              <a:ext cx="548640" cy="0"/>
            </a:xfrm>
            <a:prstGeom prst="line">
              <a:avLst/>
            </a:prstGeom>
            <a:grpFill/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 rot="2698753">
            <a:off x="6941714" y="3621571"/>
            <a:ext cx="426064" cy="630370"/>
            <a:chOff x="7278445" y="4316729"/>
            <a:chExt cx="548640" cy="410308"/>
          </a:xfrm>
          <a:solidFill>
            <a:schemeClr val="bg1"/>
          </a:solidFill>
        </p:grpSpPr>
        <p:cxnSp>
          <p:nvCxnSpPr>
            <p:cNvPr id="45" name="Straight Connector 44"/>
            <p:cNvCxnSpPr/>
            <p:nvPr/>
          </p:nvCxnSpPr>
          <p:spPr>
            <a:xfrm>
              <a:off x="7552765" y="4316729"/>
              <a:ext cx="0" cy="410308"/>
            </a:xfrm>
            <a:prstGeom prst="line">
              <a:avLst/>
            </a:prstGeom>
            <a:grpFill/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7278445" y="4727037"/>
              <a:ext cx="548640" cy="0"/>
            </a:xfrm>
            <a:prstGeom prst="line">
              <a:avLst/>
            </a:prstGeom>
            <a:grpFill/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6003655" y="3595030"/>
            <a:ext cx="439827" cy="373658"/>
            <a:chOff x="5949250" y="2759965"/>
            <a:chExt cx="548640" cy="410308"/>
          </a:xfrm>
          <a:solidFill>
            <a:schemeClr val="bg1"/>
          </a:solidFill>
        </p:grpSpPr>
        <p:cxnSp>
          <p:nvCxnSpPr>
            <p:cNvPr id="57" name="Straight Connector 56"/>
            <p:cNvCxnSpPr/>
            <p:nvPr/>
          </p:nvCxnSpPr>
          <p:spPr>
            <a:xfrm>
              <a:off x="6223570" y="2759965"/>
              <a:ext cx="0" cy="410308"/>
            </a:xfrm>
            <a:prstGeom prst="line">
              <a:avLst/>
            </a:prstGeom>
            <a:grpFill/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5949250" y="3170273"/>
              <a:ext cx="548640" cy="0"/>
            </a:xfrm>
            <a:prstGeom prst="line">
              <a:avLst/>
            </a:prstGeom>
            <a:grpFill/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ounded Rectangle 58"/>
          <p:cNvSpPr/>
          <p:nvPr/>
        </p:nvSpPr>
        <p:spPr>
          <a:xfrm>
            <a:off x="2814715" y="4828218"/>
            <a:ext cx="1418493" cy="40452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E90B13">
                <a:alpha val="87451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Senescence</a:t>
            </a:r>
            <a:endParaRPr lang="en-US" sz="14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2302044" y="1603218"/>
            <a:ext cx="6858002" cy="365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8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5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039815" y="973015"/>
            <a:ext cx="7340707" cy="5498123"/>
          </a:xfrm>
          <a:prstGeom prst="roundRect">
            <a:avLst>
              <a:gd name="adj" fmla="val 4087"/>
            </a:avLst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929842" y="2571577"/>
            <a:ext cx="1327780" cy="602746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CDKN2A</a:t>
            </a:r>
          </a:p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(ARF)</a:t>
            </a:r>
            <a:endParaRPr lang="en-US" sz="14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4903449" y="3765547"/>
            <a:ext cx="1380564" cy="606994"/>
          </a:xfrm>
          <a:prstGeom prst="ellipse">
            <a:avLst/>
          </a:prstGeom>
          <a:solidFill>
            <a:srgbClr val="E90B1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MDM2</a:t>
            </a:r>
            <a:endParaRPr lang="en-US" sz="14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892421" y="4963765"/>
            <a:ext cx="1380564" cy="606994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TP53</a:t>
            </a:r>
            <a:endParaRPr lang="en-US" sz="14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621607" y="4002451"/>
            <a:ext cx="1380564" cy="606994"/>
          </a:xfrm>
          <a:prstGeom prst="ellipse">
            <a:avLst/>
          </a:prstGeom>
          <a:solidFill>
            <a:srgbClr val="E9768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MDM4</a:t>
            </a:r>
            <a:endParaRPr lang="en-US" sz="1400" b="1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345966" y="1526334"/>
            <a:ext cx="2495533" cy="474545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E90B13">
                <a:alpha val="87451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Activated Oncogenes</a:t>
            </a:r>
            <a:endParaRPr lang="en-US" sz="14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584090" y="5739788"/>
            <a:ext cx="1418493" cy="40452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E90B13">
                <a:alpha val="87451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Apoptosis</a:t>
            </a:r>
            <a:endParaRPr lang="en-US" sz="14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flipH="1">
            <a:off x="6143376" y="2586757"/>
            <a:ext cx="231061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Homozygous deletion, mutation in 49%</a:t>
            </a:r>
          </a:p>
        </p:txBody>
      </p:sp>
      <p:sp>
        <p:nvSpPr>
          <p:cNvPr id="16" name="TextBox 15"/>
          <p:cNvSpPr txBox="1"/>
          <p:nvPr/>
        </p:nvSpPr>
        <p:spPr>
          <a:xfrm flipH="1">
            <a:off x="2756948" y="3915155"/>
            <a:ext cx="231061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Amplification in 14%</a:t>
            </a:r>
            <a:endParaRPr lang="en-US" sz="1400" b="1" dirty="0" smtClean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 flipH="1">
            <a:off x="7069903" y="4609445"/>
            <a:ext cx="231061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Amplification in 7%</a:t>
            </a:r>
          </a:p>
        </p:txBody>
      </p:sp>
      <p:sp>
        <p:nvSpPr>
          <p:cNvPr id="18" name="TextBox 17"/>
          <p:cNvSpPr txBox="1"/>
          <p:nvPr/>
        </p:nvSpPr>
        <p:spPr>
          <a:xfrm flipH="1">
            <a:off x="4438421" y="5600475"/>
            <a:ext cx="2310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Mutation, homozygous deletion in 35%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205040" y="1147141"/>
            <a:ext cx="1406771" cy="1439616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P53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Signaling altered in 87%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593733" y="2096618"/>
            <a:ext cx="0" cy="388674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Bent-Up Arrow 21"/>
          <p:cNvSpPr/>
          <p:nvPr/>
        </p:nvSpPr>
        <p:spPr>
          <a:xfrm rot="10800000">
            <a:off x="2872069" y="5260449"/>
            <a:ext cx="1840525" cy="310310"/>
          </a:xfrm>
          <a:prstGeom prst="bentUpArrow">
            <a:avLst>
              <a:gd name="adj1" fmla="val 9432"/>
              <a:gd name="adj2" fmla="val 18773"/>
              <a:gd name="adj3" fmla="val 3434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" name="Bent-Up Arrow 22"/>
          <p:cNvSpPr/>
          <p:nvPr/>
        </p:nvSpPr>
        <p:spPr>
          <a:xfrm rot="10800000" flipH="1">
            <a:off x="6452812" y="5292401"/>
            <a:ext cx="1840525" cy="310310"/>
          </a:xfrm>
          <a:prstGeom prst="bentUpArrow">
            <a:avLst>
              <a:gd name="adj1" fmla="val 9432"/>
              <a:gd name="adj2" fmla="val 18773"/>
              <a:gd name="adj3" fmla="val 34342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5373818" y="3285078"/>
            <a:ext cx="439827" cy="373658"/>
            <a:chOff x="5949250" y="2759965"/>
            <a:chExt cx="548640" cy="410308"/>
          </a:xfrm>
          <a:solidFill>
            <a:schemeClr val="bg1"/>
          </a:solidFill>
        </p:grpSpPr>
        <p:cxnSp>
          <p:nvCxnSpPr>
            <p:cNvPr id="26" name="Straight Connector 25"/>
            <p:cNvCxnSpPr/>
            <p:nvPr/>
          </p:nvCxnSpPr>
          <p:spPr>
            <a:xfrm>
              <a:off x="6223570" y="2759965"/>
              <a:ext cx="0" cy="410308"/>
            </a:xfrm>
            <a:prstGeom prst="line">
              <a:avLst/>
            </a:prstGeom>
            <a:grpFill/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5949250" y="3170273"/>
              <a:ext cx="548640" cy="0"/>
            </a:xfrm>
            <a:prstGeom prst="line">
              <a:avLst/>
            </a:prstGeom>
            <a:grpFill/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 rot="2363773">
            <a:off x="6239779" y="4478177"/>
            <a:ext cx="426064" cy="630370"/>
            <a:chOff x="7278445" y="4316729"/>
            <a:chExt cx="548640" cy="410308"/>
          </a:xfrm>
          <a:solidFill>
            <a:schemeClr val="bg1"/>
          </a:solidFill>
        </p:grpSpPr>
        <p:cxnSp>
          <p:nvCxnSpPr>
            <p:cNvPr id="45" name="Straight Connector 44"/>
            <p:cNvCxnSpPr/>
            <p:nvPr/>
          </p:nvCxnSpPr>
          <p:spPr>
            <a:xfrm>
              <a:off x="7552765" y="4316729"/>
              <a:ext cx="0" cy="410308"/>
            </a:xfrm>
            <a:prstGeom prst="line">
              <a:avLst/>
            </a:prstGeom>
            <a:grpFill/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7278445" y="4727037"/>
              <a:ext cx="548640" cy="0"/>
            </a:xfrm>
            <a:prstGeom prst="line">
              <a:avLst/>
            </a:prstGeom>
            <a:grpFill/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5373818" y="4485984"/>
            <a:ext cx="439827" cy="373658"/>
            <a:chOff x="5949250" y="2759965"/>
            <a:chExt cx="548640" cy="410308"/>
          </a:xfrm>
          <a:solidFill>
            <a:schemeClr val="bg1"/>
          </a:solidFill>
        </p:grpSpPr>
        <p:cxnSp>
          <p:nvCxnSpPr>
            <p:cNvPr id="57" name="Straight Connector 56"/>
            <p:cNvCxnSpPr/>
            <p:nvPr/>
          </p:nvCxnSpPr>
          <p:spPr>
            <a:xfrm>
              <a:off x="6223570" y="2759965"/>
              <a:ext cx="0" cy="410308"/>
            </a:xfrm>
            <a:prstGeom prst="line">
              <a:avLst/>
            </a:prstGeom>
            <a:grpFill/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5949250" y="3170273"/>
              <a:ext cx="548640" cy="0"/>
            </a:xfrm>
            <a:prstGeom prst="line">
              <a:avLst/>
            </a:prstGeom>
            <a:grpFill/>
            <a:ln w="508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ounded Rectangle 58"/>
          <p:cNvSpPr/>
          <p:nvPr/>
        </p:nvSpPr>
        <p:spPr>
          <a:xfrm>
            <a:off x="2184878" y="5719172"/>
            <a:ext cx="1418493" cy="404523"/>
          </a:xfrm>
          <a:prstGeom prst="roundRect">
            <a:avLst/>
          </a:prstGeom>
          <a:solidFill>
            <a:schemeClr val="bg1"/>
          </a:solidFill>
          <a:ln w="25400">
            <a:solidFill>
              <a:srgbClr val="E90B13">
                <a:alpha val="87451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Senescence</a:t>
            </a:r>
            <a:endParaRPr lang="en-US" sz="14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4">
            <a:alphaModFix amt="8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-2128672" y="1603217"/>
            <a:ext cx="6858000" cy="365156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3995" y="-1843980"/>
            <a:ext cx="5262819" cy="632996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0624" y="2515346"/>
            <a:ext cx="5151419" cy="399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08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5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alphaModFix amt="8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0" y="-673975"/>
            <a:ext cx="12192000" cy="441196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alphaModFix amt="69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474" y="2818219"/>
            <a:ext cx="4107390" cy="361597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>
            <a:alphaModFix amt="79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3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87215" y="1344022"/>
            <a:ext cx="5561480" cy="656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73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5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alphaModFix amt="8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511131">
            <a:off x="748167" y="-483403"/>
            <a:ext cx="10767035" cy="428204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alphaModFix amt="69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384" y="2911207"/>
            <a:ext cx="4107390" cy="361597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>
            <a:alphaModFix amt="79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3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56691" y="1284905"/>
            <a:ext cx="5819213" cy="686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363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35000"/>
                    </a14:imgEffect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alphaModFix amt="87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511131">
            <a:off x="748167" y="-483403"/>
            <a:ext cx="10767035" cy="428204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alphaModFix amt="69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384" y="2911207"/>
            <a:ext cx="4107390" cy="361597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>
            <a:alphaModFix amt="79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3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56691" y="1284905"/>
            <a:ext cx="5819213" cy="686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25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alphaModFix amt="87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7436727">
            <a:off x="102787" y="738459"/>
            <a:ext cx="11630656" cy="5570423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5">
            <a:alphaModFix amt="79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3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540536">
            <a:off x="138906" y="-1510366"/>
            <a:ext cx="5561480" cy="656437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7">
            <a:alphaModFix amt="71000"/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5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4608" y="-3943677"/>
            <a:ext cx="4056107" cy="3665262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9">
            <a:alphaModFix amt="69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063" y="2582149"/>
            <a:ext cx="4409127" cy="406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16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89"/>
          <p:cNvPicPr>
            <a:picLocks noChangeAspect="1"/>
          </p:cNvPicPr>
          <p:nvPr/>
        </p:nvPicPr>
        <p:blipFill>
          <a:blip r:embed="rId3">
            <a:alphaModFix amt="7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3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323333">
            <a:off x="6228089" y="-1324857"/>
            <a:ext cx="5811433" cy="6859397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5">
            <a:alphaModFix amt="71000"/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5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9868" y="-3996654"/>
            <a:ext cx="3899636" cy="352386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alphaModFix amt="87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3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-1771404" y="1114099"/>
            <a:ext cx="8356279" cy="4507761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9">
            <a:alphaModFix amt="78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160" y="2713708"/>
            <a:ext cx="3904841" cy="360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812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7203</TotalTime>
  <Words>151</Words>
  <Application>Microsoft Macintosh PowerPoint</Application>
  <PresentationFormat>Widescreen</PresentationFormat>
  <Paragraphs>55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Forrest Kim</dc:creator>
  <cp:lastModifiedBy>Forrest Kim</cp:lastModifiedBy>
  <cp:revision>37</cp:revision>
  <cp:lastPrinted>2017-11-21T23:02:31Z</cp:lastPrinted>
  <dcterms:created xsi:type="dcterms:W3CDTF">2017-11-17T17:08:48Z</dcterms:created>
  <dcterms:modified xsi:type="dcterms:W3CDTF">2017-11-22T17:12:41Z</dcterms:modified>
</cp:coreProperties>
</file>